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9" r:id="rId2"/>
    <p:sldId id="256" r:id="rId3"/>
    <p:sldId id="261" r:id="rId4"/>
    <p:sldId id="262" r:id="rId5"/>
    <p:sldId id="263" r:id="rId6"/>
    <p:sldId id="267" r:id="rId7"/>
    <p:sldId id="268" r:id="rId8"/>
    <p:sldId id="264"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30/01/1440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30/01/1440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30/01/1440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30/01/1440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30/01/1440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30/01/1440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30/01/1440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30/01/1440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30/01/1440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30/01/1440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30/01/1440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30/01/1440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17420" b="15699"/>
          <a:stretch/>
        </p:blipFill>
        <p:spPr>
          <a:xfrm>
            <a:off x="0" y="0"/>
            <a:ext cx="9143999" cy="6858000"/>
          </a:xfrm>
          <a:prstGeom prst="rect">
            <a:avLst/>
          </a:prstGeom>
        </p:spPr>
      </p:pic>
      <p:sp>
        <p:nvSpPr>
          <p:cNvPr id="2" name="مربع نص 1"/>
          <p:cNvSpPr txBox="1"/>
          <p:nvPr/>
        </p:nvSpPr>
        <p:spPr>
          <a:xfrm>
            <a:off x="145490" y="1728038"/>
            <a:ext cx="8928992" cy="5201424"/>
          </a:xfrm>
          <a:prstGeom prst="rect">
            <a:avLst/>
          </a:prstGeom>
          <a:noFill/>
        </p:spPr>
        <p:txBody>
          <a:bodyPr wrap="square" rtlCol="0">
            <a:spAutoFit/>
          </a:bodyPr>
          <a:lstStyle/>
          <a:p>
            <a:pPr algn="l" rtl="0"/>
            <a:r>
              <a:rPr lang="ar-IQ" sz="3200" b="1" dirty="0" smtClean="0">
                <a:solidFill>
                  <a:schemeClr val="tx2">
                    <a:lumMod val="50000"/>
                  </a:schemeClr>
                </a:solidFill>
                <a:latin typeface="Times New Roman" panose="02020603050405020304" pitchFamily="18" charset="0"/>
                <a:cs typeface="Times New Roman" panose="02020603050405020304" pitchFamily="18" charset="0"/>
              </a:rPr>
              <a:t>                              </a:t>
            </a:r>
            <a:r>
              <a:rPr lang="en-US" sz="32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GENERALLY</a:t>
            </a:r>
            <a:r>
              <a:rPr lang="en-US" sz="3200" b="1" dirty="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a:t>
            </a:r>
            <a:r>
              <a:rPr lang="en-US" sz="2400" b="1" dirty="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 </a:t>
            </a:r>
          </a:p>
          <a:p>
            <a:pPr algn="l" rtl="0"/>
            <a:r>
              <a:rPr lang="en-US" sz="2400" b="1" dirty="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Many parasites are now being shown to change host behavior. Growing number of scientists believe that many ecological studies need to include Parasitology as component as much animal behavior can be explained by level of parasitism. Especial behavior of some insects harboring larval stages of parasites, bird behavior in response to both ectoparasites and densities of some intestinal worms.</a:t>
            </a:r>
          </a:p>
          <a:p>
            <a:pPr algn="l" rtl="0"/>
            <a:r>
              <a:rPr lang="en-US" sz="3200" b="1" dirty="0" smtClean="0">
                <a:solidFill>
                  <a:schemeClr val="tx2">
                    <a:lumMod val="50000"/>
                  </a:schemeClr>
                </a:solidFill>
                <a:latin typeface="Times New Roman" panose="02020603050405020304" pitchFamily="18" charset="0"/>
                <a:cs typeface="Times New Roman" panose="02020603050405020304" pitchFamily="18" charset="0"/>
              </a:rPr>
              <a:t>                      </a:t>
            </a:r>
            <a:r>
              <a:rPr lang="en-US" sz="32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HOST</a:t>
            </a:r>
            <a:r>
              <a:rPr lang="en-US" sz="24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 </a:t>
            </a:r>
            <a:r>
              <a:rPr lang="en-US" sz="3200" b="1" dirty="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SPECIFICITY </a:t>
            </a:r>
          </a:p>
          <a:p>
            <a:pPr algn="l" rtl="0"/>
            <a:r>
              <a:rPr lang="en-US" sz="2400" b="1" dirty="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Some parasites have specific host that only infect specific animals, which often sensitive to body temperature or other environmental conditions as well as another might attack any host available such as </a:t>
            </a:r>
            <a:r>
              <a:rPr lang="en-US" sz="2800" b="1" dirty="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fleas</a:t>
            </a:r>
            <a:r>
              <a:rPr lang="en-US" sz="2400" b="1" dirty="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 xmlns:p14="http://schemas.microsoft.com/office/powerpoint/2010/main" val="17915738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17420" b="15699"/>
          <a:stretch/>
        </p:blipFill>
        <p:spPr>
          <a:xfrm>
            <a:off x="1" y="4724"/>
            <a:ext cx="9143999" cy="6858000"/>
          </a:xfrm>
          <a:prstGeom prst="rect">
            <a:avLst/>
          </a:prstGeom>
        </p:spPr>
      </p:pic>
      <p:sp>
        <p:nvSpPr>
          <p:cNvPr id="6" name="مربع نص 5"/>
          <p:cNvSpPr txBox="1"/>
          <p:nvPr/>
        </p:nvSpPr>
        <p:spPr>
          <a:xfrm>
            <a:off x="71406" y="1511465"/>
            <a:ext cx="8928992" cy="5632311"/>
          </a:xfrm>
          <a:prstGeom prst="rect">
            <a:avLst/>
          </a:prstGeom>
          <a:noFill/>
        </p:spPr>
        <p:txBody>
          <a:bodyPr wrap="square" rtlCol="0">
            <a:spAutoFit/>
          </a:bodyPr>
          <a:lstStyle/>
          <a:p>
            <a:pPr algn="ctr" rtl="0"/>
            <a:r>
              <a:rPr lang="ar-IQ" sz="3200" b="1" dirty="0" smtClean="0">
                <a:solidFill>
                  <a:schemeClr val="tx2">
                    <a:lumMod val="50000"/>
                  </a:schemeClr>
                </a:solidFill>
                <a:latin typeface="Times New Roman" panose="02020603050405020304" pitchFamily="18" charset="0"/>
                <a:cs typeface="Times New Roman" panose="02020603050405020304" pitchFamily="18" charset="0"/>
              </a:rPr>
              <a:t>  </a:t>
            </a:r>
            <a:r>
              <a:rPr lang="en-US" sz="32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IMMUNOLOGY</a:t>
            </a:r>
            <a:endParaRPr lang="en-US" sz="3200" b="1" dirty="0">
              <a:ln>
                <a:solidFill>
                  <a:srgbClr val="0070C0"/>
                </a:solidFill>
              </a:ln>
              <a:solidFill>
                <a:schemeClr val="tx2">
                  <a:lumMod val="50000"/>
                </a:schemeClr>
              </a:solidFill>
              <a:latin typeface="Times New Roman" panose="02020603050405020304" pitchFamily="18" charset="0"/>
              <a:cs typeface="Times New Roman" panose="02020603050405020304" pitchFamily="18" charset="0"/>
            </a:endParaRPr>
          </a:p>
          <a:p>
            <a:pPr algn="l" rtl="0"/>
            <a:r>
              <a:rPr lang="en-US" sz="2400" b="1" dirty="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The study of immunology, a broad field encompassing both research and clinical applications, deals with antigens, antibodies and cell- mediated host defense functions, especially as they related to immunity disease, hypersensitive biological reactions, allergies and rejection of foreign tissues</a:t>
            </a:r>
            <a:r>
              <a:rPr lang="en-US"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a:t>
            </a:r>
            <a:r>
              <a:rPr lang="ar-IQ" sz="32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                                    </a:t>
            </a:r>
            <a:r>
              <a:rPr lang="en-US" sz="32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  </a:t>
            </a:r>
          </a:p>
          <a:p>
            <a:pPr algn="l" rtl="0"/>
            <a:r>
              <a:rPr lang="en-US" sz="32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          IMMUNITY </a:t>
            </a:r>
            <a:r>
              <a:rPr lang="en-US" sz="3200" b="1" dirty="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AGAINST PARASITES</a:t>
            </a:r>
          </a:p>
          <a:p>
            <a:pPr algn="l" rtl="0"/>
            <a:r>
              <a:rPr lang="en-US" sz="2400" b="1" dirty="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Parasites possess three major characteristics that make them difficult for a host to control immunologically: their size, their elaborate life – cycles and their antigenic complexity. The Protozoa are most have complex life cycles and the various stages of either antigenically distinct, as in the malaria parasites, or variable as in the African trypanosomes. </a:t>
            </a:r>
          </a:p>
          <a:p>
            <a:pPr algn="l" rtl="0"/>
            <a:endParaRPr lang="en-US" sz="2400" b="1" dirty="0">
              <a:solidFill>
                <a:schemeClr val="accent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92251541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arn(inVertical)">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barn(inVertical)">
                                      <p:cBhvr>
                                        <p:cTn id="1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17420" b="15699"/>
          <a:stretch/>
        </p:blipFill>
        <p:spPr>
          <a:xfrm>
            <a:off x="0" y="0"/>
            <a:ext cx="9143999" cy="6858000"/>
          </a:xfrm>
          <a:prstGeom prst="rect">
            <a:avLst/>
          </a:prstGeom>
        </p:spPr>
      </p:pic>
      <p:sp>
        <p:nvSpPr>
          <p:cNvPr id="2" name="مربع نص 1"/>
          <p:cNvSpPr txBox="1"/>
          <p:nvPr/>
        </p:nvSpPr>
        <p:spPr>
          <a:xfrm>
            <a:off x="251519" y="1318022"/>
            <a:ext cx="8640960" cy="5539978"/>
          </a:xfrm>
          <a:prstGeom prst="rect">
            <a:avLst/>
          </a:prstGeom>
          <a:noFill/>
        </p:spPr>
        <p:txBody>
          <a:bodyPr wrap="square" rtlCol="0">
            <a:spAutoFit/>
          </a:bodyPr>
          <a:lstStyle/>
          <a:p>
            <a:pPr algn="l" rtl="0"/>
            <a:r>
              <a:rPr lang="ar-IQ" sz="2400" b="1" dirty="0" smtClean="0">
                <a:solidFill>
                  <a:schemeClr val="accent2">
                    <a:lumMod val="50000"/>
                  </a:schemeClr>
                </a:solidFill>
                <a:latin typeface="Times New Roman" panose="02020603050405020304" pitchFamily="18" charset="0"/>
                <a:cs typeface="Times New Roman" panose="02020603050405020304" pitchFamily="18" charset="0"/>
              </a:rPr>
              <a:t>                                             </a:t>
            </a:r>
            <a:r>
              <a:rPr lang="en-US"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Protozoa </a:t>
            </a:r>
            <a:r>
              <a:rPr lang="en-US" sz="2400" b="1" dirty="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inhabit the gut, blood or other tissues, including macrophages and the immune responses elicited are more appropriate to the site of infection than to the nature of the parasites themselves</a:t>
            </a:r>
            <a:r>
              <a:rPr lang="en-US" sz="2400" b="1" dirty="0" smtClean="0">
                <a:ln>
                  <a:solidFill>
                    <a:srgbClr val="0070C0"/>
                  </a:solidFill>
                </a:ln>
                <a:solidFill>
                  <a:schemeClr val="accent2">
                    <a:lumMod val="50000"/>
                  </a:schemeClr>
                </a:solidFill>
                <a:cs typeface="+mj-cs"/>
              </a:rPr>
              <a:t>.</a:t>
            </a:r>
            <a:endParaRPr lang="ar-IQ" sz="2400" b="1" dirty="0" smtClean="0">
              <a:ln>
                <a:solidFill>
                  <a:srgbClr val="0070C0"/>
                </a:solidFill>
              </a:ln>
              <a:solidFill>
                <a:schemeClr val="accent2">
                  <a:lumMod val="50000"/>
                </a:schemeClr>
              </a:solidFill>
              <a:cs typeface="+mj-cs"/>
            </a:endParaRPr>
          </a:p>
          <a:p>
            <a:pPr algn="l" rtl="0"/>
            <a:r>
              <a:rPr lang="en-US" sz="2400" b="1" dirty="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In the helminthes infestation, the nature of the surface of the worm, which is the part available for immune stimulation and attack is important. In </a:t>
            </a:r>
            <a:r>
              <a:rPr lang="en-US" sz="2400" b="1" dirty="0" err="1">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Digeneans</a:t>
            </a:r>
            <a:r>
              <a:rPr lang="en-US" sz="2400" b="1" dirty="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 and </a:t>
            </a:r>
            <a:r>
              <a:rPr lang="en-US" sz="2400" b="1" dirty="0" err="1">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Cestodes</a:t>
            </a:r>
            <a:r>
              <a:rPr lang="en-US" sz="2400" b="1" dirty="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 it is the tegument of the worm that is exposed while in nematodes the outer surface is a protective cuticle, the antigenic nature of which may vary during the life cycle. Like protozoa, different Helminthes occupy different sites usually the gut, but sometimes the blood or other tissues and the immune response is again more appropriate to the site of infection than to the actual parasites.</a:t>
            </a:r>
          </a:p>
          <a:p>
            <a:pPr algn="l" rtl="0"/>
            <a:endParaRPr lang="en-US" dirty="0"/>
          </a:p>
        </p:txBody>
      </p:sp>
    </p:spTree>
    <p:extLst>
      <p:ext uri="{BB962C8B-B14F-4D97-AF65-F5344CB8AC3E}">
        <p14:creationId xmlns="" xmlns:p14="http://schemas.microsoft.com/office/powerpoint/2010/main" val="41278172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17420" b="15699"/>
          <a:stretch/>
        </p:blipFill>
        <p:spPr>
          <a:xfrm>
            <a:off x="0" y="0"/>
            <a:ext cx="9143999" cy="6858000"/>
          </a:xfrm>
          <a:prstGeom prst="rect">
            <a:avLst/>
          </a:prstGeom>
        </p:spPr>
      </p:pic>
      <p:sp>
        <p:nvSpPr>
          <p:cNvPr id="2" name="مربع نص 1"/>
          <p:cNvSpPr txBox="1"/>
          <p:nvPr/>
        </p:nvSpPr>
        <p:spPr>
          <a:xfrm>
            <a:off x="251520" y="742023"/>
            <a:ext cx="8712968" cy="6401753"/>
          </a:xfrm>
          <a:prstGeom prst="rect">
            <a:avLst/>
          </a:prstGeom>
          <a:noFill/>
        </p:spPr>
        <p:txBody>
          <a:bodyPr wrap="square" rtlCol="0">
            <a:spAutoFit/>
          </a:bodyPr>
          <a:lstStyle/>
          <a:p>
            <a:pPr algn="l" rtl="0"/>
            <a:r>
              <a:rPr lang="ar-IQ" sz="2400" b="1" dirty="0" smtClean="0">
                <a:solidFill>
                  <a:schemeClr val="accent2">
                    <a:lumMod val="50000"/>
                  </a:schemeClr>
                </a:solidFill>
                <a:latin typeface="Times New Roman" panose="02020603050405020304" pitchFamily="18" charset="0"/>
                <a:cs typeface="Times New Roman" panose="02020603050405020304" pitchFamily="18" charset="0"/>
              </a:rPr>
              <a:t>                                                  </a:t>
            </a:r>
            <a:r>
              <a:rPr lang="en-US" sz="2400" b="1" dirty="0" smtClean="0">
                <a:solidFill>
                  <a:schemeClr val="accent2">
                    <a:lumMod val="50000"/>
                  </a:schemeClr>
                </a:solidFill>
                <a:latin typeface="Times New Roman" panose="02020603050405020304" pitchFamily="18" charset="0"/>
                <a:cs typeface="Times New Roman" panose="02020603050405020304" pitchFamily="18" charset="0"/>
              </a:rPr>
              <a:t>      </a:t>
            </a:r>
            <a:r>
              <a:rPr lang="en-US"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A </a:t>
            </a:r>
            <a:r>
              <a:rPr lang="en-US" sz="2400" b="1" dirty="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further complication in </a:t>
            </a:r>
            <a:r>
              <a:rPr lang="ar-IQ"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                                                                     </a:t>
            </a:r>
            <a:r>
              <a:rPr lang="en-US"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helminthes </a:t>
            </a:r>
            <a:r>
              <a:rPr lang="en-US" sz="2400" b="1" dirty="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infections is that </a:t>
            </a:r>
            <a:r>
              <a:rPr lang="ar-IQ"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                                                         </a:t>
            </a:r>
            <a:r>
              <a:rPr lang="en-US"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during </a:t>
            </a:r>
            <a:r>
              <a:rPr lang="en-US" sz="2400" b="1" dirty="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it's life cycle that worm may not only change its form but may also change its site of infection several times. In </a:t>
            </a:r>
            <a:r>
              <a:rPr lang="en-US" sz="2400" b="1" i="1" dirty="0" err="1">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Ascaris</a:t>
            </a:r>
            <a:r>
              <a:rPr lang="en-US" sz="2400" b="1" i="1" dirty="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 </a:t>
            </a:r>
            <a:r>
              <a:rPr lang="en-US" sz="2400" b="1" i="1" dirty="0" err="1">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lumbricoides</a:t>
            </a:r>
            <a:r>
              <a:rPr lang="en-US" sz="2400" b="1" i="1" dirty="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 </a:t>
            </a:r>
            <a:r>
              <a:rPr lang="en-US" sz="2400" b="1" dirty="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infections, larvae pass through various internal organs before maturing in the gut, the net result of these variations in the expression of antigens and frequent changes in site of infection is that the immune responses elicited may be against antigens that are no longer present or in places where the parasites no longer live. </a:t>
            </a:r>
            <a:endParaRPr lang="ar-IQ"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endParaRPr>
          </a:p>
          <a:p>
            <a:pPr algn="l" rtl="0"/>
            <a:r>
              <a:rPr lang="en-US" sz="3200" b="1" dirty="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PARASITISM ASPECTS </a:t>
            </a:r>
          </a:p>
          <a:p>
            <a:pPr algn="l" rtl="0"/>
            <a:r>
              <a:rPr lang="en-US" sz="24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a:t>
            </a:r>
            <a:r>
              <a:rPr lang="ar-IQ" sz="2400" b="1" dirty="0" smtClean="0">
                <a:ln>
                  <a:solidFill>
                    <a:srgbClr val="0070C0"/>
                  </a:solidFill>
                </a:ln>
                <a:latin typeface="Times New Roman" panose="02020603050405020304" pitchFamily="18" charset="0"/>
                <a:cs typeface="Times New Roman" panose="02020603050405020304" pitchFamily="18" charset="0"/>
              </a:rPr>
              <a:t>   </a:t>
            </a:r>
            <a:r>
              <a:rPr lang="en-US"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Each </a:t>
            </a:r>
            <a:r>
              <a:rPr lang="en-US" sz="2400" b="1" dirty="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animal can be  a host of many parasites; thus, there are far more parasitic organisms on earth than there are non parasitic organisms.</a:t>
            </a:r>
          </a:p>
          <a:p>
            <a:pPr algn="l" rtl="0"/>
            <a:r>
              <a:rPr lang="en-US" sz="24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a:t>
            </a:r>
            <a:r>
              <a:rPr lang="ar-IQ" sz="2400" b="1" dirty="0" smtClean="0">
                <a:ln>
                  <a:solidFill>
                    <a:srgbClr val="0070C0"/>
                  </a:solidFill>
                </a:ln>
                <a:latin typeface="Times New Roman" panose="02020603050405020304" pitchFamily="18" charset="0"/>
                <a:cs typeface="Times New Roman" panose="02020603050405020304" pitchFamily="18" charset="0"/>
              </a:rPr>
              <a:t>   </a:t>
            </a:r>
            <a:r>
              <a:rPr lang="en-US"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It </a:t>
            </a:r>
            <a:r>
              <a:rPr lang="en-US" sz="2400" b="1" dirty="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has been estimated that more than 50% of all living plants and animals are parasitic at some stage during their life cycle.</a:t>
            </a:r>
          </a:p>
          <a:p>
            <a:pPr algn="l" rtl="0"/>
            <a:endParaRPr lang="en-US" dirty="0"/>
          </a:p>
        </p:txBody>
      </p:sp>
    </p:spTree>
    <p:extLst>
      <p:ext uri="{BB962C8B-B14F-4D97-AF65-F5344CB8AC3E}">
        <p14:creationId xmlns="" xmlns:p14="http://schemas.microsoft.com/office/powerpoint/2010/main" val="129641823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barn(inVertical)">
                                      <p:cBhvr>
                                        <p:cTn id="15"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17420" b="15699"/>
          <a:stretch/>
        </p:blipFill>
        <p:spPr>
          <a:xfrm>
            <a:off x="0" y="0"/>
            <a:ext cx="9143999" cy="6858000"/>
          </a:xfrm>
          <a:prstGeom prst="rect">
            <a:avLst/>
          </a:prstGeom>
        </p:spPr>
      </p:pic>
      <p:sp>
        <p:nvSpPr>
          <p:cNvPr id="2" name="مربع نص 1"/>
          <p:cNvSpPr txBox="1"/>
          <p:nvPr/>
        </p:nvSpPr>
        <p:spPr>
          <a:xfrm>
            <a:off x="107504" y="2672263"/>
            <a:ext cx="8856984" cy="4185761"/>
          </a:xfrm>
          <a:prstGeom prst="rect">
            <a:avLst/>
          </a:prstGeom>
          <a:noFill/>
        </p:spPr>
        <p:txBody>
          <a:bodyPr wrap="square" rtlCol="0">
            <a:spAutoFit/>
          </a:bodyPr>
          <a:lstStyle/>
          <a:p>
            <a:pPr algn="l" rtl="0"/>
            <a:r>
              <a:rPr lang="en-US" sz="32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VETERINARY </a:t>
            </a:r>
            <a:r>
              <a:rPr lang="en-US" sz="3200" b="1" dirty="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IMPORTANCE </a:t>
            </a:r>
            <a:r>
              <a:rPr lang="en-US" sz="32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OF</a:t>
            </a:r>
            <a:r>
              <a:rPr lang="ar-IQ" sz="32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 </a:t>
            </a:r>
            <a:r>
              <a:rPr lang="en-US" sz="32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PARASITES </a:t>
            </a:r>
            <a:endParaRPr lang="en-US" sz="3200" b="1" dirty="0">
              <a:ln>
                <a:solidFill>
                  <a:srgbClr val="0070C0"/>
                </a:solidFill>
              </a:ln>
              <a:solidFill>
                <a:schemeClr val="tx2">
                  <a:lumMod val="50000"/>
                </a:schemeClr>
              </a:solidFill>
              <a:latin typeface="Times New Roman" panose="02020603050405020304" pitchFamily="18" charset="0"/>
              <a:cs typeface="Times New Roman" panose="02020603050405020304" pitchFamily="18" charset="0"/>
            </a:endParaRPr>
          </a:p>
          <a:p>
            <a:pPr algn="l" rtl="0"/>
            <a:r>
              <a:rPr lang="en-US" sz="24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a:t>
            </a:r>
            <a:r>
              <a:rPr lang="ar-IQ" sz="2400" b="1" dirty="0" smtClean="0">
                <a:ln>
                  <a:solidFill>
                    <a:srgbClr val="0070C0"/>
                  </a:solidFill>
                </a:ln>
                <a:latin typeface="Times New Roman" panose="02020603050405020304" pitchFamily="18" charset="0"/>
                <a:cs typeface="Times New Roman" panose="02020603050405020304" pitchFamily="18" charset="0"/>
              </a:rPr>
              <a:t>   </a:t>
            </a:r>
            <a:r>
              <a:rPr lang="en-US"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A </a:t>
            </a:r>
            <a:r>
              <a:rPr lang="en-US" sz="2400" b="1" dirty="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poultry farmer can be wiped out by </a:t>
            </a:r>
            <a:r>
              <a:rPr lang="en-US" sz="2400" b="1" dirty="0" err="1">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Coccidia</a:t>
            </a:r>
            <a:r>
              <a:rPr lang="en-US" sz="2400" b="1" dirty="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a:t>
            </a:r>
          </a:p>
          <a:p>
            <a:pPr algn="l" rtl="0"/>
            <a:r>
              <a:rPr lang="en-US" sz="24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a:t>
            </a:r>
            <a:r>
              <a:rPr lang="ar-IQ" sz="2400" b="1" dirty="0" smtClean="0">
                <a:ln>
                  <a:solidFill>
                    <a:srgbClr val="0070C0"/>
                  </a:solidFill>
                </a:ln>
                <a:latin typeface="Times New Roman" panose="02020603050405020304" pitchFamily="18" charset="0"/>
                <a:cs typeface="Times New Roman" panose="02020603050405020304" pitchFamily="18" charset="0"/>
              </a:rPr>
              <a:t>   </a:t>
            </a:r>
            <a:r>
              <a:rPr lang="en-US"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Cattle</a:t>
            </a:r>
            <a:r>
              <a:rPr lang="en-US" sz="2400" b="1" dirty="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 pigs, and sheep infected with parasites fail to gain weight and may not reproduce.</a:t>
            </a:r>
          </a:p>
          <a:p>
            <a:pPr algn="l" rtl="0"/>
            <a:r>
              <a:rPr lang="en-US" sz="24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a:t>
            </a:r>
            <a:r>
              <a:rPr lang="ar-IQ" sz="2400" b="1" dirty="0" smtClean="0">
                <a:ln>
                  <a:solidFill>
                    <a:srgbClr val="0070C0"/>
                  </a:solidFill>
                </a:ln>
                <a:latin typeface="Times New Roman" panose="02020603050405020304" pitchFamily="18" charset="0"/>
                <a:cs typeface="Times New Roman" panose="02020603050405020304" pitchFamily="18" charset="0"/>
              </a:rPr>
              <a:t>   </a:t>
            </a:r>
            <a:r>
              <a:rPr lang="en-US"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Dogs </a:t>
            </a:r>
            <a:r>
              <a:rPr lang="en-US" sz="2400" b="1" dirty="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may become infected with heartworm and die if untreated.</a:t>
            </a:r>
            <a:r>
              <a:rPr lang="en-US" sz="2400" b="1" dirty="0">
                <a:ln>
                  <a:solidFill>
                    <a:srgbClr val="0070C0"/>
                  </a:solidFill>
                </a:ln>
                <a:latin typeface="Times New Roman" panose="02020603050405020304" pitchFamily="18" charset="0"/>
                <a:cs typeface="Times New Roman" panose="02020603050405020304" pitchFamily="18" charset="0"/>
              </a:rPr>
              <a:t> </a:t>
            </a:r>
          </a:p>
          <a:p>
            <a:pPr algn="l" rtl="0"/>
            <a:r>
              <a:rPr lang="en-US" sz="24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a:t>
            </a:r>
            <a:r>
              <a:rPr lang="ar-IQ" sz="2400" b="1" dirty="0" smtClean="0">
                <a:ln>
                  <a:solidFill>
                    <a:srgbClr val="0070C0"/>
                  </a:solidFill>
                </a:ln>
                <a:latin typeface="Times New Roman" panose="02020603050405020304" pitchFamily="18" charset="0"/>
                <a:cs typeface="Times New Roman" panose="02020603050405020304" pitchFamily="18" charset="0"/>
              </a:rPr>
              <a:t>   </a:t>
            </a:r>
            <a:r>
              <a:rPr lang="en-US"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Cats </a:t>
            </a:r>
            <a:r>
              <a:rPr lang="en-US" sz="2400" b="1" dirty="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are infected by many species of protozoans and helminthes.</a:t>
            </a:r>
          </a:p>
          <a:p>
            <a:pPr algn="l" rtl="0"/>
            <a:r>
              <a:rPr lang="en-US" sz="24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a:t>
            </a:r>
            <a:r>
              <a:rPr lang="ar-IQ" sz="2400" b="1" dirty="0" smtClean="0">
                <a:ln>
                  <a:solidFill>
                    <a:srgbClr val="0070C0"/>
                  </a:solidFill>
                </a:ln>
                <a:latin typeface="Times New Roman" panose="02020603050405020304" pitchFamily="18" charset="0"/>
                <a:cs typeface="Times New Roman" panose="02020603050405020304" pitchFamily="18" charset="0"/>
              </a:rPr>
              <a:t>   </a:t>
            </a:r>
            <a:r>
              <a:rPr lang="en-US"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In </a:t>
            </a:r>
            <a:r>
              <a:rPr lang="en-US" sz="2400" b="1" dirty="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Africa, cattle cannot be raised in an area equal to that of the U.S. due to trypanosomes</a:t>
            </a:r>
            <a:r>
              <a:rPr lang="en-US"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a:t>
            </a:r>
            <a:endParaRPr lang="ar-IQ"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endParaRPr>
          </a:p>
          <a:p>
            <a:pPr algn="l" rtl="0"/>
            <a:endParaRPr lang="en-US" dirty="0"/>
          </a:p>
        </p:txBody>
      </p:sp>
    </p:spTree>
    <p:extLst>
      <p:ext uri="{BB962C8B-B14F-4D97-AF65-F5344CB8AC3E}">
        <p14:creationId xmlns="" xmlns:p14="http://schemas.microsoft.com/office/powerpoint/2010/main" val="139627761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down)">
                                      <p:cBhvr>
                                        <p:cTn id="7" dur="500"/>
                                        <p:tgtEl>
                                          <p:spTgt spid="2">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wipe(down)">
                                      <p:cBhvr>
                                        <p:cTn id="10" dur="500"/>
                                        <p:tgtEl>
                                          <p:spTgt spid="2">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wipe(down)">
                                      <p:cBhvr>
                                        <p:cTn id="13" dur="500"/>
                                        <p:tgtEl>
                                          <p:spTgt spid="2">
                                            <p:txEl>
                                              <p:pRg st="3" end="3"/>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wipe(down)">
                                      <p:cBhvr>
                                        <p:cTn id="16" dur="500"/>
                                        <p:tgtEl>
                                          <p:spTgt spid="2">
                                            <p:txEl>
                                              <p:pRg st="4" end="4"/>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wipe(down)">
                                      <p:cBhvr>
                                        <p:cTn id="19"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17420" b="15699"/>
          <a:stretch/>
        </p:blipFill>
        <p:spPr>
          <a:xfrm>
            <a:off x="0" y="0"/>
            <a:ext cx="9143999" cy="6858000"/>
          </a:xfrm>
          <a:prstGeom prst="rect">
            <a:avLst/>
          </a:prstGeom>
        </p:spPr>
      </p:pic>
      <p:sp>
        <p:nvSpPr>
          <p:cNvPr id="3" name="مربع نص 2"/>
          <p:cNvSpPr txBox="1"/>
          <p:nvPr/>
        </p:nvSpPr>
        <p:spPr>
          <a:xfrm>
            <a:off x="175187" y="1268760"/>
            <a:ext cx="8964487" cy="5386090"/>
          </a:xfrm>
          <a:prstGeom prst="rect">
            <a:avLst/>
          </a:prstGeom>
          <a:noFill/>
          <a:ln>
            <a:solidFill>
              <a:srgbClr val="0070C0"/>
            </a:solidFill>
          </a:ln>
        </p:spPr>
        <p:txBody>
          <a:bodyPr wrap="square" rtlCol="0">
            <a:spAutoFit/>
          </a:bodyPr>
          <a:lstStyle/>
          <a:p>
            <a:pPr algn="l" rtl="0"/>
            <a:r>
              <a:rPr lang="ar-IQ" sz="3200" b="1" dirty="0" smtClean="0">
                <a:solidFill>
                  <a:schemeClr val="tx2">
                    <a:lumMod val="50000"/>
                  </a:schemeClr>
                </a:solidFill>
                <a:latin typeface="Times New Roman" panose="02020603050405020304" pitchFamily="18" charset="0"/>
                <a:cs typeface="Times New Roman" panose="02020603050405020304" pitchFamily="18" charset="0"/>
              </a:rPr>
              <a:t>                      </a:t>
            </a:r>
            <a:r>
              <a:rPr lang="en-US" sz="32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WHY </a:t>
            </a:r>
            <a:r>
              <a:rPr lang="en-US" sz="3200" b="1" dirty="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DO WE STUDY PARASITES? </a:t>
            </a:r>
          </a:p>
          <a:p>
            <a:pPr algn="l" rtl="0"/>
            <a:r>
              <a:rPr lang="en-US" sz="2400" b="1" dirty="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Generally, parasites provide as a unique examples of biological phenomena not found in free-living organisms and distribution in all the world and found even in plants, so, a different importance can be found, like:</a:t>
            </a:r>
          </a:p>
          <a:p>
            <a:pPr algn="l" rtl="0"/>
            <a:r>
              <a:rPr lang="en-US"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a:t>
            </a:r>
            <a:r>
              <a:rPr lang="ar-IQ" sz="2400" b="1" dirty="0" smtClean="0">
                <a:ln>
                  <a:solidFill>
                    <a:srgbClr val="0070C0"/>
                  </a:solidFill>
                </a:ln>
                <a:latin typeface="Times New Roman" panose="02020603050405020304" pitchFamily="18" charset="0"/>
                <a:cs typeface="Times New Roman" panose="02020603050405020304" pitchFamily="18" charset="0"/>
              </a:rPr>
              <a:t>   </a:t>
            </a:r>
            <a:r>
              <a:rPr lang="en-US" sz="24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Medical </a:t>
            </a:r>
            <a:r>
              <a:rPr lang="en-US" sz="2400" b="1" dirty="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Importance: </a:t>
            </a:r>
            <a:r>
              <a:rPr lang="en-US" sz="2400" b="1" dirty="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When infect or infest human and causing severe disease some time leading to the death.</a:t>
            </a:r>
          </a:p>
          <a:p>
            <a:pPr algn="l" rtl="0"/>
            <a:r>
              <a:rPr lang="en-US"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a:t>
            </a:r>
            <a:r>
              <a:rPr lang="ar-IQ" sz="2400" b="1" dirty="0" smtClean="0">
                <a:ln>
                  <a:solidFill>
                    <a:srgbClr val="0070C0"/>
                  </a:solidFill>
                </a:ln>
                <a:latin typeface="Times New Roman" panose="02020603050405020304" pitchFamily="18" charset="0"/>
                <a:cs typeface="Times New Roman" panose="02020603050405020304" pitchFamily="18" charset="0"/>
              </a:rPr>
              <a:t>   </a:t>
            </a:r>
            <a:r>
              <a:rPr lang="en-US" sz="24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Veterinary </a:t>
            </a:r>
            <a:r>
              <a:rPr lang="en-US" sz="2400" b="1" dirty="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Importance: </a:t>
            </a:r>
            <a:r>
              <a:rPr lang="en-US" sz="2400" b="1" dirty="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When infect or infest different animals such as wild, domestic, birds and different mammals and causing economical losses or sever disease or complicated disease like viral, bacterial and  </a:t>
            </a:r>
            <a:r>
              <a:rPr lang="en-US" sz="2400" b="1" dirty="0" err="1">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rektticial</a:t>
            </a:r>
            <a:r>
              <a:rPr lang="en-US" sz="2400" b="1" dirty="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 leading to the death.  </a:t>
            </a:r>
          </a:p>
          <a:p>
            <a:pPr algn="l" rtl="0"/>
            <a:r>
              <a:rPr lang="en-US"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a:t>
            </a:r>
            <a:r>
              <a:rPr lang="ar-IQ" sz="2400" b="1" dirty="0" smtClean="0">
                <a:ln>
                  <a:solidFill>
                    <a:srgbClr val="0070C0"/>
                  </a:solidFill>
                </a:ln>
                <a:latin typeface="Times New Roman" panose="02020603050405020304" pitchFamily="18" charset="0"/>
                <a:cs typeface="Times New Roman" panose="02020603050405020304" pitchFamily="18" charset="0"/>
              </a:rPr>
              <a:t>   </a:t>
            </a:r>
            <a:r>
              <a:rPr lang="en-US" sz="24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Economic </a:t>
            </a:r>
            <a:r>
              <a:rPr lang="en-US" sz="2400" b="1" dirty="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Importance: </a:t>
            </a:r>
            <a:r>
              <a:rPr lang="en-US" sz="2400" b="1" dirty="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When infect or infest different animals of domestic and birds that causes economical losses of meat and milk product, egg product, or other products.</a:t>
            </a:r>
          </a:p>
        </p:txBody>
      </p:sp>
    </p:spTree>
    <p:extLst>
      <p:ext uri="{BB962C8B-B14F-4D97-AF65-F5344CB8AC3E}">
        <p14:creationId xmlns="" xmlns:p14="http://schemas.microsoft.com/office/powerpoint/2010/main" val="27862186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3">
                                            <p:txEl>
                                              <p:pRg st="3" end="3"/>
                                            </p:txEl>
                                          </p:spTgt>
                                        </p:tgtEl>
                                      </p:cBhvr>
                                    </p:animEffect>
                                    <p:animScale>
                                      <p:cBhvr>
                                        <p:cTn id="12" dur="250" autoRev="1" fill="hold"/>
                                        <p:tgtEl>
                                          <p:spTgt spid="3">
                                            <p:txEl>
                                              <p:pRg st="3" end="3"/>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3">
                                            <p:txEl>
                                              <p:pRg st="4" end="4"/>
                                            </p:txEl>
                                          </p:spTgt>
                                        </p:tgtEl>
                                      </p:cBhvr>
                                    </p:animEffect>
                                    <p:animScale>
                                      <p:cBhvr>
                                        <p:cTn id="1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17420" b="15699"/>
          <a:stretch/>
        </p:blipFill>
        <p:spPr>
          <a:xfrm>
            <a:off x="0" y="0"/>
            <a:ext cx="9143999" cy="6858000"/>
          </a:xfrm>
          <a:prstGeom prst="rect">
            <a:avLst/>
          </a:prstGeom>
        </p:spPr>
      </p:pic>
      <p:sp>
        <p:nvSpPr>
          <p:cNvPr id="2" name="مربع نص 1"/>
          <p:cNvSpPr txBox="1"/>
          <p:nvPr/>
        </p:nvSpPr>
        <p:spPr>
          <a:xfrm>
            <a:off x="111849" y="1348824"/>
            <a:ext cx="8928992" cy="5509200"/>
          </a:xfrm>
          <a:prstGeom prst="rect">
            <a:avLst/>
          </a:prstGeom>
          <a:noFill/>
        </p:spPr>
        <p:txBody>
          <a:bodyPr wrap="square" rtlCol="0">
            <a:spAutoFit/>
          </a:bodyPr>
          <a:lstStyle/>
          <a:p>
            <a:pPr algn="l" rtl="0"/>
            <a:r>
              <a:rPr lang="ar-IQ" sz="3200" b="1" dirty="0" smtClean="0">
                <a:solidFill>
                  <a:schemeClr val="tx2">
                    <a:lumMod val="50000"/>
                  </a:schemeClr>
                </a:solidFill>
                <a:latin typeface="Times New Roman" panose="02020603050405020304" pitchFamily="18" charset="0"/>
                <a:cs typeface="Times New Roman" panose="02020603050405020304" pitchFamily="18" charset="0"/>
              </a:rPr>
              <a:t>                                      </a:t>
            </a:r>
            <a:r>
              <a:rPr lang="en-US" sz="32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SCHEME </a:t>
            </a:r>
            <a:r>
              <a:rPr lang="en-US" sz="3200" b="1" dirty="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FOLLOWED </a:t>
            </a:r>
            <a:r>
              <a:rPr lang="en-US" sz="32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IN</a:t>
            </a:r>
            <a:r>
              <a:rPr lang="ar-IQ" sz="32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                            </a:t>
            </a:r>
            <a:r>
              <a:rPr lang="en-US" sz="32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PARASITOLOGICAL </a:t>
            </a:r>
            <a:r>
              <a:rPr lang="ar-IQ" sz="32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 </a:t>
            </a:r>
            <a:r>
              <a:rPr lang="en-US" sz="32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STUDIES</a:t>
            </a:r>
            <a:endParaRPr lang="en-US" sz="3200" b="1" dirty="0">
              <a:ln>
                <a:solidFill>
                  <a:srgbClr val="0070C0"/>
                </a:solidFill>
              </a:ln>
              <a:solidFill>
                <a:schemeClr val="tx2">
                  <a:lumMod val="50000"/>
                </a:schemeClr>
              </a:solidFill>
              <a:latin typeface="Times New Roman" panose="02020603050405020304" pitchFamily="18" charset="0"/>
              <a:cs typeface="Times New Roman" panose="02020603050405020304" pitchFamily="18" charset="0"/>
            </a:endParaRPr>
          </a:p>
          <a:p>
            <a:pPr algn="l" rtl="0"/>
            <a:r>
              <a:rPr lang="en-US" sz="2400" b="1" dirty="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The study of animals’ parasites infecting animals or human and producing manifestation should include the following:</a:t>
            </a:r>
          </a:p>
          <a:p>
            <a:pPr algn="l" rtl="0"/>
            <a:r>
              <a:rPr lang="en-US"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1.</a:t>
            </a:r>
            <a:r>
              <a:rPr lang="ar-IQ"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   </a:t>
            </a:r>
            <a:r>
              <a:rPr lang="en-US" sz="24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History </a:t>
            </a:r>
            <a:r>
              <a:rPr lang="en-US" sz="2400" b="1" dirty="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of discover the parasite.</a:t>
            </a:r>
          </a:p>
          <a:p>
            <a:pPr algn="l" rtl="0"/>
            <a:r>
              <a:rPr lang="en-US"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2.</a:t>
            </a:r>
            <a:r>
              <a:rPr lang="ar-IQ"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   </a:t>
            </a:r>
            <a:r>
              <a:rPr lang="en-US" sz="24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Geographical </a:t>
            </a:r>
            <a:r>
              <a:rPr lang="en-US" sz="2400" b="1" dirty="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distribution.</a:t>
            </a:r>
          </a:p>
          <a:p>
            <a:pPr algn="l" rtl="0"/>
            <a:r>
              <a:rPr lang="en-US"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3.</a:t>
            </a:r>
            <a:r>
              <a:rPr lang="ar-IQ"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   </a:t>
            </a:r>
            <a:r>
              <a:rPr lang="en-US" sz="24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Habitat </a:t>
            </a:r>
            <a:r>
              <a:rPr lang="en-US" sz="2400" b="1" dirty="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inside the host.</a:t>
            </a:r>
          </a:p>
          <a:p>
            <a:pPr algn="l" rtl="0"/>
            <a:r>
              <a:rPr lang="en-US"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4.</a:t>
            </a:r>
            <a:r>
              <a:rPr lang="ar-IQ"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   </a:t>
            </a:r>
            <a:r>
              <a:rPr lang="en-US" sz="24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Morphological </a:t>
            </a:r>
            <a:r>
              <a:rPr lang="en-US" sz="2400" b="1" dirty="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and life cycle.</a:t>
            </a:r>
          </a:p>
          <a:p>
            <a:pPr algn="l" rtl="0"/>
            <a:r>
              <a:rPr lang="en-US"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5.</a:t>
            </a:r>
            <a:r>
              <a:rPr lang="ar-IQ"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   </a:t>
            </a:r>
            <a:r>
              <a:rPr lang="en-US" sz="24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Modes </a:t>
            </a:r>
            <a:r>
              <a:rPr lang="en-US" sz="2400" b="1" dirty="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of infection, reservoir host, source of infection, portal of entry, vehicle of transmission.</a:t>
            </a:r>
          </a:p>
          <a:p>
            <a:pPr algn="l" rtl="0"/>
            <a:r>
              <a:rPr lang="en-US"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6.</a:t>
            </a:r>
            <a:r>
              <a:rPr lang="ar-IQ"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   </a:t>
            </a:r>
            <a:r>
              <a:rPr lang="en-US" sz="24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Effect </a:t>
            </a:r>
            <a:r>
              <a:rPr lang="en-US" sz="2400" b="1" dirty="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of the parasite: pathogenic lesions, clinical manifestation.</a:t>
            </a:r>
          </a:p>
          <a:p>
            <a:pPr algn="l" rtl="0"/>
            <a:r>
              <a:rPr lang="en-US"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7.   </a:t>
            </a:r>
            <a:r>
              <a:rPr lang="en-US" sz="24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Immunological </a:t>
            </a:r>
            <a:r>
              <a:rPr lang="en-US" sz="2400" b="1" dirty="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response.</a:t>
            </a:r>
          </a:p>
          <a:p>
            <a:pPr algn="l" rtl="0"/>
            <a:r>
              <a:rPr lang="en-US"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8.   </a:t>
            </a:r>
            <a:r>
              <a:rPr lang="en-US" sz="24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Method </a:t>
            </a:r>
            <a:r>
              <a:rPr lang="en-US" sz="2400" b="1" dirty="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for diagnosis.</a:t>
            </a:r>
          </a:p>
          <a:p>
            <a:pPr algn="l" rtl="0"/>
            <a:r>
              <a:rPr lang="en-US" sz="2400" b="1" dirty="0" smtClean="0">
                <a:ln>
                  <a:solidFill>
                    <a:srgbClr val="0070C0"/>
                  </a:solidFill>
                </a:ln>
                <a:solidFill>
                  <a:schemeClr val="accent2">
                    <a:lumMod val="50000"/>
                  </a:schemeClr>
                </a:solidFill>
                <a:latin typeface="Times New Roman" panose="02020603050405020304" pitchFamily="18" charset="0"/>
                <a:cs typeface="Times New Roman" panose="02020603050405020304" pitchFamily="18" charset="0"/>
              </a:rPr>
              <a:t>9.</a:t>
            </a:r>
            <a:r>
              <a:rPr lang="en-US" sz="2400" b="1" dirty="0" smtClean="0">
                <a:ln>
                  <a:solidFill>
                    <a:srgbClr val="0070C0"/>
                  </a:solidFill>
                </a:ln>
                <a:latin typeface="Times New Roman" panose="02020603050405020304" pitchFamily="18" charset="0"/>
                <a:cs typeface="Times New Roman" panose="02020603050405020304" pitchFamily="18" charset="0"/>
              </a:rPr>
              <a:t>   </a:t>
            </a:r>
            <a:r>
              <a:rPr lang="en-US" sz="2400" b="1" dirty="0" smtClean="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Therapy</a:t>
            </a:r>
            <a:r>
              <a:rPr lang="en-US" sz="2400" b="1" dirty="0">
                <a:ln>
                  <a:solidFill>
                    <a:srgbClr val="0070C0"/>
                  </a:solidFill>
                </a:ln>
                <a:solidFill>
                  <a:schemeClr val="tx2">
                    <a:lumMod val="50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 xmlns:p14="http://schemas.microsoft.com/office/powerpoint/2010/main" val="221365262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
                                            <p:txEl>
                                              <p:pRg st="2" end="2"/>
                                            </p:txEl>
                                          </p:spTgt>
                                        </p:tgtEl>
                                      </p:cBhvr>
                                    </p:animEffect>
                                    <p:animScale>
                                      <p:cBhvr>
                                        <p:cTn id="7" dur="250" autoRev="1" fill="hold"/>
                                        <p:tgtEl>
                                          <p:spTgt spid="2">
                                            <p:txEl>
                                              <p:pRg st="2" end="2"/>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2">
                                            <p:txEl>
                                              <p:pRg st="3" end="3"/>
                                            </p:txEl>
                                          </p:spTgt>
                                        </p:tgtEl>
                                      </p:cBhvr>
                                    </p:animEffect>
                                    <p:animScale>
                                      <p:cBhvr>
                                        <p:cTn id="12" dur="250" autoRev="1" fill="hold"/>
                                        <p:tgtEl>
                                          <p:spTgt spid="2">
                                            <p:txEl>
                                              <p:pRg st="3" end="3"/>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2">
                                            <p:txEl>
                                              <p:pRg st="4" end="4"/>
                                            </p:txEl>
                                          </p:spTgt>
                                        </p:tgtEl>
                                      </p:cBhvr>
                                    </p:animEffect>
                                    <p:animScale>
                                      <p:cBhvr>
                                        <p:cTn id="17" dur="250" autoRev="1" fill="hold"/>
                                        <p:tgtEl>
                                          <p:spTgt spid="2">
                                            <p:txEl>
                                              <p:pRg st="4" end="4"/>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nodeType="clickEffect">
                                  <p:stCondLst>
                                    <p:cond delay="0"/>
                                  </p:stCondLst>
                                  <p:childTnLst>
                                    <p:animEffect transition="out" filter="fade">
                                      <p:cBhvr>
                                        <p:cTn id="21" dur="500" tmFilter="0, 0; .2, .5; .8, .5; 1, 0"/>
                                        <p:tgtEl>
                                          <p:spTgt spid="2">
                                            <p:txEl>
                                              <p:pRg st="5" end="5"/>
                                            </p:txEl>
                                          </p:spTgt>
                                        </p:tgtEl>
                                      </p:cBhvr>
                                    </p:animEffect>
                                    <p:animScale>
                                      <p:cBhvr>
                                        <p:cTn id="22" dur="250" autoRev="1" fill="hold"/>
                                        <p:tgtEl>
                                          <p:spTgt spid="2">
                                            <p:txEl>
                                              <p:pRg st="5" end="5"/>
                                            </p:txEl>
                                          </p:spTgt>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nodeType="clickEffect">
                                  <p:stCondLst>
                                    <p:cond delay="0"/>
                                  </p:stCondLst>
                                  <p:childTnLst>
                                    <p:animEffect transition="out" filter="fade">
                                      <p:cBhvr>
                                        <p:cTn id="26" dur="500" tmFilter="0, 0; .2, .5; .8, .5; 1, 0"/>
                                        <p:tgtEl>
                                          <p:spTgt spid="2">
                                            <p:txEl>
                                              <p:pRg st="6" end="6"/>
                                            </p:txEl>
                                          </p:spTgt>
                                        </p:tgtEl>
                                      </p:cBhvr>
                                    </p:animEffect>
                                    <p:animScale>
                                      <p:cBhvr>
                                        <p:cTn id="27" dur="250" autoRev="1" fill="hold"/>
                                        <p:tgtEl>
                                          <p:spTgt spid="2">
                                            <p:txEl>
                                              <p:pRg st="6" end="6"/>
                                            </p:txEl>
                                          </p:spTgt>
                                        </p:tgtEl>
                                      </p:cBhvr>
                                      <p:by x="105000" y="105000"/>
                                    </p:animScale>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nodeType="clickEffect">
                                  <p:stCondLst>
                                    <p:cond delay="0"/>
                                  </p:stCondLst>
                                  <p:childTnLst>
                                    <p:animEffect transition="out" filter="fade">
                                      <p:cBhvr>
                                        <p:cTn id="31" dur="500" tmFilter="0, 0; .2, .5; .8, .5; 1, 0"/>
                                        <p:tgtEl>
                                          <p:spTgt spid="2">
                                            <p:txEl>
                                              <p:pRg st="7" end="7"/>
                                            </p:txEl>
                                          </p:spTgt>
                                        </p:tgtEl>
                                      </p:cBhvr>
                                    </p:animEffect>
                                    <p:animScale>
                                      <p:cBhvr>
                                        <p:cTn id="32" dur="250" autoRev="1" fill="hold"/>
                                        <p:tgtEl>
                                          <p:spTgt spid="2">
                                            <p:txEl>
                                              <p:pRg st="7" end="7"/>
                                            </p:txEl>
                                          </p:spTgt>
                                        </p:tgtEl>
                                      </p:cBhvr>
                                      <p:by x="105000" y="105000"/>
                                    </p:animScale>
                                  </p:childTnLst>
                                </p:cTn>
                              </p:par>
                            </p:childTnLst>
                          </p:cTn>
                        </p:par>
                      </p:childTnLst>
                    </p:cTn>
                  </p:par>
                  <p:par>
                    <p:cTn id="33" fill="hold">
                      <p:stCondLst>
                        <p:cond delay="indefinite"/>
                      </p:stCondLst>
                      <p:childTnLst>
                        <p:par>
                          <p:cTn id="34" fill="hold">
                            <p:stCondLst>
                              <p:cond delay="0"/>
                            </p:stCondLst>
                            <p:childTnLst>
                              <p:par>
                                <p:cTn id="35" presetID="26" presetClass="emph" presetSubtype="0" fill="hold" nodeType="clickEffect">
                                  <p:stCondLst>
                                    <p:cond delay="0"/>
                                  </p:stCondLst>
                                  <p:childTnLst>
                                    <p:animEffect transition="out" filter="fade">
                                      <p:cBhvr>
                                        <p:cTn id="36" dur="500" tmFilter="0, 0; .2, .5; .8, .5; 1, 0"/>
                                        <p:tgtEl>
                                          <p:spTgt spid="2">
                                            <p:txEl>
                                              <p:pRg st="8" end="8"/>
                                            </p:txEl>
                                          </p:spTgt>
                                        </p:tgtEl>
                                      </p:cBhvr>
                                    </p:animEffect>
                                    <p:animScale>
                                      <p:cBhvr>
                                        <p:cTn id="37" dur="250" autoRev="1" fill="hold"/>
                                        <p:tgtEl>
                                          <p:spTgt spid="2">
                                            <p:txEl>
                                              <p:pRg st="8" end="8"/>
                                            </p:txEl>
                                          </p:spTgt>
                                        </p:tgtEl>
                                      </p:cBhvr>
                                      <p:by x="105000" y="105000"/>
                                    </p:animScale>
                                  </p:childTnLst>
                                </p:cTn>
                              </p:par>
                            </p:childTnLst>
                          </p:cTn>
                        </p:par>
                      </p:childTnLst>
                    </p:cTn>
                  </p:par>
                  <p:par>
                    <p:cTn id="38" fill="hold">
                      <p:stCondLst>
                        <p:cond delay="indefinite"/>
                      </p:stCondLst>
                      <p:childTnLst>
                        <p:par>
                          <p:cTn id="39" fill="hold">
                            <p:stCondLst>
                              <p:cond delay="0"/>
                            </p:stCondLst>
                            <p:childTnLst>
                              <p:par>
                                <p:cTn id="40" presetID="26" presetClass="emph" presetSubtype="0" fill="hold" nodeType="clickEffect">
                                  <p:stCondLst>
                                    <p:cond delay="0"/>
                                  </p:stCondLst>
                                  <p:childTnLst>
                                    <p:animEffect transition="out" filter="fade">
                                      <p:cBhvr>
                                        <p:cTn id="41" dur="500" tmFilter="0, 0; .2, .5; .8, .5; 1, 0"/>
                                        <p:tgtEl>
                                          <p:spTgt spid="2">
                                            <p:txEl>
                                              <p:pRg st="9" end="9"/>
                                            </p:txEl>
                                          </p:spTgt>
                                        </p:tgtEl>
                                      </p:cBhvr>
                                    </p:animEffect>
                                    <p:animScale>
                                      <p:cBhvr>
                                        <p:cTn id="42" dur="250" autoRev="1" fill="hold"/>
                                        <p:tgtEl>
                                          <p:spTgt spid="2">
                                            <p:txEl>
                                              <p:pRg st="9" end="9"/>
                                            </p:txEl>
                                          </p:spTgt>
                                        </p:tgtEl>
                                      </p:cBhvr>
                                      <p:by x="105000" y="105000"/>
                                    </p:animScale>
                                  </p:childTnLst>
                                </p:cTn>
                              </p:par>
                            </p:childTnLst>
                          </p:cTn>
                        </p:par>
                      </p:childTnLst>
                    </p:cTn>
                  </p:par>
                  <p:par>
                    <p:cTn id="43" fill="hold">
                      <p:stCondLst>
                        <p:cond delay="indefinite"/>
                      </p:stCondLst>
                      <p:childTnLst>
                        <p:par>
                          <p:cTn id="44" fill="hold">
                            <p:stCondLst>
                              <p:cond delay="0"/>
                            </p:stCondLst>
                            <p:childTnLst>
                              <p:par>
                                <p:cTn id="45" presetID="26" presetClass="emph" presetSubtype="0" fill="hold" nodeType="clickEffect">
                                  <p:stCondLst>
                                    <p:cond delay="0"/>
                                  </p:stCondLst>
                                  <p:childTnLst>
                                    <p:animEffect transition="out" filter="fade">
                                      <p:cBhvr>
                                        <p:cTn id="46" dur="500" tmFilter="0, 0; .2, .5; .8, .5; 1, 0"/>
                                        <p:tgtEl>
                                          <p:spTgt spid="2">
                                            <p:txEl>
                                              <p:pRg st="10" end="10"/>
                                            </p:txEl>
                                          </p:spTgt>
                                        </p:tgtEl>
                                      </p:cBhvr>
                                    </p:animEffect>
                                    <p:animScale>
                                      <p:cBhvr>
                                        <p:cTn id="47" dur="250" autoRev="1" fill="hold"/>
                                        <p:tgtEl>
                                          <p:spTgt spid="2">
                                            <p:txEl>
                                              <p:pRg st="10" end="1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17420" b="15699"/>
          <a:stretch/>
        </p:blipFill>
        <p:spPr>
          <a:xfrm>
            <a:off x="0" y="0"/>
            <a:ext cx="9143999" cy="6858000"/>
          </a:xfrm>
          <a:prstGeom prst="rect">
            <a:avLst/>
          </a:prstGeom>
        </p:spPr>
      </p:pic>
      <p:sp>
        <p:nvSpPr>
          <p:cNvPr id="5" name="مربع نص 4"/>
          <p:cNvSpPr txBox="1"/>
          <p:nvPr/>
        </p:nvSpPr>
        <p:spPr>
          <a:xfrm>
            <a:off x="755575" y="2348880"/>
            <a:ext cx="7632848" cy="156966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l" rtl="0"/>
            <a:r>
              <a:rPr lang="en-US" sz="9600" b="1" dirty="0" smtClean="0">
                <a:ln w="11430"/>
                <a:solidFill>
                  <a:schemeClr val="accent2">
                    <a:lumMod val="50000"/>
                  </a:schemeClr>
                </a:solidFill>
                <a:effectLst>
                  <a:glow rad="228600">
                    <a:schemeClr val="accent3">
                      <a:satMod val="175000"/>
                      <a:alpha val="40000"/>
                    </a:schemeClr>
                  </a:glow>
                  <a:outerShdw blurRad="50800" dist="38100" dir="2700000" algn="tl" rotWithShape="0">
                    <a:prstClr val="black">
                      <a:alpha val="40000"/>
                    </a:prst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rPr>
              <a:t>THANK YOU</a:t>
            </a:r>
            <a:endParaRPr lang="en-US" sz="9600" b="1" dirty="0">
              <a:ln w="11430"/>
              <a:solidFill>
                <a:schemeClr val="accent2">
                  <a:lumMod val="50000"/>
                </a:schemeClr>
              </a:solidFill>
              <a:effectLst>
                <a:glow rad="228600">
                  <a:schemeClr val="accent3">
                    <a:satMod val="175000"/>
                    <a:alpha val="40000"/>
                  </a:schemeClr>
                </a:glow>
                <a:outerShdw blurRad="50800" dist="38100" dir="2700000" algn="tl" rotWithShape="0">
                  <a:prstClr val="black">
                    <a:alpha val="40000"/>
                  </a:prst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79478539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80">
                                          <p:stCondLst>
                                            <p:cond delay="0"/>
                                          </p:stCondLst>
                                        </p:cTn>
                                        <p:tgtEl>
                                          <p:spTgt spid="5">
                                            <p:txEl>
                                              <p:pRg st="0" end="0"/>
                                            </p:txEl>
                                          </p:spTgt>
                                        </p:tgtEl>
                                      </p:cBhvr>
                                    </p:animEffect>
                                    <p:anim calcmode="lin" valueType="num">
                                      <p:cBhvr>
                                        <p:cTn id="8"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0" end="0"/>
                                            </p:txEl>
                                          </p:spTgt>
                                        </p:tgtEl>
                                      </p:cBhvr>
                                      <p:to x="100000" y="60000"/>
                                    </p:animScale>
                                    <p:animScale>
                                      <p:cBhvr>
                                        <p:cTn id="14" dur="166" decel="50000">
                                          <p:stCondLst>
                                            <p:cond delay="676"/>
                                          </p:stCondLst>
                                        </p:cTn>
                                        <p:tgtEl>
                                          <p:spTgt spid="5">
                                            <p:txEl>
                                              <p:pRg st="0" end="0"/>
                                            </p:txEl>
                                          </p:spTgt>
                                        </p:tgtEl>
                                      </p:cBhvr>
                                      <p:to x="100000" y="100000"/>
                                    </p:animScale>
                                    <p:animScale>
                                      <p:cBhvr>
                                        <p:cTn id="15" dur="26">
                                          <p:stCondLst>
                                            <p:cond delay="1312"/>
                                          </p:stCondLst>
                                        </p:cTn>
                                        <p:tgtEl>
                                          <p:spTgt spid="5">
                                            <p:txEl>
                                              <p:pRg st="0" end="0"/>
                                            </p:txEl>
                                          </p:spTgt>
                                        </p:tgtEl>
                                      </p:cBhvr>
                                      <p:to x="100000" y="80000"/>
                                    </p:animScale>
                                    <p:animScale>
                                      <p:cBhvr>
                                        <p:cTn id="16" dur="166" decel="50000">
                                          <p:stCondLst>
                                            <p:cond delay="1338"/>
                                          </p:stCondLst>
                                        </p:cTn>
                                        <p:tgtEl>
                                          <p:spTgt spid="5">
                                            <p:txEl>
                                              <p:pRg st="0" end="0"/>
                                            </p:txEl>
                                          </p:spTgt>
                                        </p:tgtEl>
                                      </p:cBhvr>
                                      <p:to x="100000" y="100000"/>
                                    </p:animScale>
                                    <p:animScale>
                                      <p:cBhvr>
                                        <p:cTn id="17" dur="26">
                                          <p:stCondLst>
                                            <p:cond delay="1642"/>
                                          </p:stCondLst>
                                        </p:cTn>
                                        <p:tgtEl>
                                          <p:spTgt spid="5">
                                            <p:txEl>
                                              <p:pRg st="0" end="0"/>
                                            </p:txEl>
                                          </p:spTgt>
                                        </p:tgtEl>
                                      </p:cBhvr>
                                      <p:to x="100000" y="90000"/>
                                    </p:animScale>
                                    <p:animScale>
                                      <p:cBhvr>
                                        <p:cTn id="18" dur="166" decel="50000">
                                          <p:stCondLst>
                                            <p:cond delay="1668"/>
                                          </p:stCondLst>
                                        </p:cTn>
                                        <p:tgtEl>
                                          <p:spTgt spid="5">
                                            <p:txEl>
                                              <p:pRg st="0" end="0"/>
                                            </p:txEl>
                                          </p:spTgt>
                                        </p:tgtEl>
                                      </p:cBhvr>
                                      <p:to x="100000" y="100000"/>
                                    </p:animScale>
                                    <p:animScale>
                                      <p:cBhvr>
                                        <p:cTn id="19" dur="26">
                                          <p:stCondLst>
                                            <p:cond delay="1808"/>
                                          </p:stCondLst>
                                        </p:cTn>
                                        <p:tgtEl>
                                          <p:spTgt spid="5">
                                            <p:txEl>
                                              <p:pRg st="0" end="0"/>
                                            </p:txEl>
                                          </p:spTgt>
                                        </p:tgtEl>
                                      </p:cBhvr>
                                      <p:to x="100000" y="95000"/>
                                    </p:animScale>
                                    <p:animScale>
                                      <p:cBhvr>
                                        <p:cTn id="20" dur="166" decel="50000">
                                          <p:stCondLst>
                                            <p:cond delay="1834"/>
                                          </p:stCondLst>
                                        </p:cTn>
                                        <p:tgtEl>
                                          <p:spTgt spid="5">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820</Words>
  <Application>Microsoft Office PowerPoint</Application>
  <PresentationFormat>عرض على الشاشة (3:4)‏</PresentationFormat>
  <Paragraphs>37</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Ali Al-Basrawi</dc:creator>
  <cp:lastModifiedBy>THINK PAD</cp:lastModifiedBy>
  <cp:revision>5</cp:revision>
  <dcterms:created xsi:type="dcterms:W3CDTF">2017-08-19T04:05:48Z</dcterms:created>
  <dcterms:modified xsi:type="dcterms:W3CDTF">2018-10-10T19:17:20Z</dcterms:modified>
</cp:coreProperties>
</file>